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6"/>
  </p:notesMasterIdLst>
  <p:sldIdLst>
    <p:sldId id="274" r:id="rId5"/>
  </p:sldIdLst>
  <p:sldSz cx="43891200" cy="329184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ci, Sarah" initials="LS" lastIdx="4" clrIdx="0">
    <p:extLst>
      <p:ext uri="{19B8F6BF-5375-455C-9EA6-DF929625EA0E}">
        <p15:presenceInfo xmlns:p15="http://schemas.microsoft.com/office/powerpoint/2012/main" userId="Lanci, Sar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E3F7B-1F87-47EC-93C8-234BA2D9F4E7}" v="153" dt="2023-04-20T20:50:57.201"/>
    <p1510:client id="{27BE208B-C21B-4A9E-B7C7-C25A97B288C2}" v="164" dt="2023-04-20T17:39:58.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143" autoAdjust="0"/>
    <p:restoredTop sz="94660"/>
  </p:normalViewPr>
  <p:slideViewPr>
    <p:cSldViewPr snapToGrid="0">
      <p:cViewPr>
        <p:scale>
          <a:sx n="23" d="100"/>
          <a:sy n="23" d="100"/>
        </p:scale>
        <p:origin x="1456" y="12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commentAuthors" Target="commentAuthor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5CE2F00-A5F5-4D9A-B374-6923E87DC1BF}" type="datetimeFigureOut">
              <a:rPr lang="en-US" smtClean="0"/>
              <a:t>4/20/2023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B301A64-B60A-4B83-BE0F-2D9DA63B15A1}" type="slidenum">
              <a:rPr lang="en-US" smtClean="0"/>
              <a:t>‹#›</a:t>
            </a:fld>
            <a:endParaRPr lang="en-US"/>
          </a:p>
        </p:txBody>
      </p:sp>
    </p:spTree>
    <p:extLst>
      <p:ext uri="{BB962C8B-B14F-4D97-AF65-F5344CB8AC3E}">
        <p14:creationId xmlns:p14="http://schemas.microsoft.com/office/powerpoint/2010/main" val="3944807402"/>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defTabSz="931774">
              <a:defRPr/>
            </a:pPr>
            <a:r>
              <a:rPr lang="en-US" dirty="0"/>
              <a:t>This is a mix between the traditional poster format and the #betterposter format. A title is still present, the intro/methods/results are detailed, but the take-away and graphics are front and center to command the most attention. </a:t>
            </a:r>
          </a:p>
          <a:p>
            <a:endParaRPr lang="en-US" dirty="0"/>
          </a:p>
          <a:p>
            <a:r>
              <a:rPr lang="en-US" dirty="0"/>
              <a:t>Recommendations:</a:t>
            </a:r>
          </a:p>
          <a:p>
            <a:pPr marL="174708" indent="-174708">
              <a:buFont typeface="Arial" panose="020B0604020202020204" pitchFamily="34" charset="0"/>
              <a:buChar char="•"/>
            </a:pPr>
            <a:r>
              <a:rPr lang="en-US" dirty="0"/>
              <a:t>In </a:t>
            </a:r>
            <a:r>
              <a:rPr lang="en-US" dirty="0" err="1"/>
              <a:t>Powerpoint</a:t>
            </a:r>
            <a:r>
              <a:rPr lang="en-US" dirty="0"/>
              <a:t>, click View &gt; Guides</a:t>
            </a:r>
          </a:p>
          <a:p>
            <a:pPr marL="174708" indent="-174708">
              <a:buFont typeface="Arial" panose="020B0604020202020204" pitchFamily="34" charset="0"/>
              <a:buChar char="•"/>
            </a:pPr>
            <a:r>
              <a:rPr lang="en-US" dirty="0"/>
              <a:t>Keep text within gutter guides.</a:t>
            </a:r>
          </a:p>
          <a:p>
            <a:pPr marL="174708" indent="-174708">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4708" indent="-174708">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4708" indent="-174708">
              <a:buFont typeface="Arial" panose="020B0604020202020204" pitchFamily="34" charset="0"/>
              <a:buChar char="•"/>
            </a:pPr>
            <a:r>
              <a:rPr lang="en-US" dirty="0"/>
              <a:t>Do not use color in the sidebars except in graphs/figures. It’ll pull attention from the center and slow interpretation for passersby.</a:t>
            </a:r>
          </a:p>
          <a:p>
            <a:endParaRPr lang="en-US" dirty="0"/>
          </a:p>
        </p:txBody>
      </p:sp>
      <p:sp>
        <p:nvSpPr>
          <p:cNvPr id="4" name="Slide Number Placeholder 3"/>
          <p:cNvSpPr>
            <a:spLocks noGrp="1"/>
          </p:cNvSpPr>
          <p:nvPr>
            <p:ph type="sldNum" sz="quarter" idx="5"/>
          </p:nvPr>
        </p:nvSpPr>
        <p:spPr/>
        <p:txBody>
          <a:bodyPr/>
          <a:lstStyle/>
          <a:p>
            <a:pPr defTabSz="465887">
              <a:defRPr/>
            </a:pPr>
            <a:fld id="{E26C2670-3342-473C-969D-FDFF399F2050}" type="slidenum">
              <a:rPr lang="en-US">
                <a:solidFill>
                  <a:prstClr val="black"/>
                </a:solidFill>
                <a:latin typeface="Calibri" panose="020F0502020204030204"/>
              </a:rPr>
              <a:pPr defTabSz="465887">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AB7177-E87A-4468-BC59-8CC4565057BF}"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3099095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AB7177-E87A-4468-BC59-8CC4565057BF}"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1891777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AB7177-E87A-4468-BC59-8CC4565057BF}"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2611060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AB7177-E87A-4468-BC59-8CC4565057BF}"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4198194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AB7177-E87A-4468-BC59-8CC4565057BF}"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1131381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AB7177-E87A-4468-BC59-8CC4565057BF}"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764590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AB7177-E87A-4468-BC59-8CC4565057BF}" type="datetimeFigureOut">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352732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AB7177-E87A-4468-BC59-8CC4565057BF}" type="datetimeFigureOut">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153841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AB7177-E87A-4468-BC59-8CC4565057BF}"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2260173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2AB7177-E87A-4468-BC59-8CC4565057BF}"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7982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2AB7177-E87A-4468-BC59-8CC4565057BF}"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26548-E455-4932-A613-22758D6ADAA8}" type="slidenum">
              <a:rPr lang="en-US" smtClean="0"/>
              <a:t>‹#›</a:t>
            </a:fld>
            <a:endParaRPr lang="en-US"/>
          </a:p>
        </p:txBody>
      </p:sp>
    </p:spTree>
    <p:extLst>
      <p:ext uri="{BB962C8B-B14F-4D97-AF65-F5344CB8AC3E}">
        <p14:creationId xmlns:p14="http://schemas.microsoft.com/office/powerpoint/2010/main" val="3378327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A2AB7177-E87A-4468-BC59-8CC4565057BF}" type="datetimeFigureOut">
              <a:rPr lang="en-US" smtClean="0"/>
              <a:t>4/20/2023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1926548-E455-4932-A613-22758D6ADAA8}" type="slidenum">
              <a:rPr lang="en-US" smtClean="0"/>
              <a:t>‹#›</a:t>
            </a:fld>
            <a:endParaRPr lang="en-US"/>
          </a:p>
        </p:txBody>
      </p:sp>
    </p:spTree>
    <p:extLst>
      <p:ext uri="{BB962C8B-B14F-4D97-AF65-F5344CB8AC3E}">
        <p14:creationId xmlns:p14="http://schemas.microsoft.com/office/powerpoint/2010/main" val="17572222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E83A6198-A279-DA16-DE71-3677B2D5CF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052587" y="7725849"/>
            <a:ext cx="10446092" cy="5663396"/>
          </a:xfrm>
          <a:prstGeom prst="rect">
            <a:avLst/>
          </a:prstGeom>
        </p:spPr>
      </p:pic>
      <p:pic>
        <p:nvPicPr>
          <p:cNvPr id="5" name="Picture 4">
            <a:extLst>
              <a:ext uri="{FF2B5EF4-FFF2-40B4-BE49-F238E27FC236}">
                <a16:creationId xmlns:a16="http://schemas.microsoft.com/office/drawing/2014/main" id="{3A1A397C-6C93-8E3D-26FF-9116E1C376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9183" y="23744352"/>
            <a:ext cx="9205047" cy="3946731"/>
          </a:xfrm>
          <a:prstGeom prst="rect">
            <a:avLst/>
          </a:prstGeom>
        </p:spPr>
      </p:pic>
      <p:sp>
        <p:nvSpPr>
          <p:cNvPr id="12" name="TextBox 11">
            <a:extLst>
              <a:ext uri="{FF2B5EF4-FFF2-40B4-BE49-F238E27FC236}">
                <a16:creationId xmlns:a16="http://schemas.microsoft.com/office/drawing/2014/main" id="{E4FC97F6-B8E1-B96C-B3CA-229E8287B350}"/>
              </a:ext>
            </a:extLst>
          </p:cNvPr>
          <p:cNvSpPr txBox="1"/>
          <p:nvPr/>
        </p:nvSpPr>
        <p:spPr>
          <a:xfrm>
            <a:off x="33052587" y="4754439"/>
            <a:ext cx="10446092" cy="15850493"/>
          </a:xfrm>
          <a:prstGeom prst="rect">
            <a:avLst/>
          </a:prstGeom>
          <a:noFill/>
        </p:spPr>
        <p:txBody>
          <a:bodyPr wrap="square" lIns="91440" tIns="45720" rIns="91440" bIns="45720" rtlCol="0" anchor="t">
            <a:spAutoFit/>
          </a:bodyPr>
          <a:lstStyle/>
          <a:p>
            <a:pPr algn="just"/>
            <a:r>
              <a:rPr lang="en-US" sz="3200" dirty="0"/>
              <a:t>The differential accelerometer data was observed to be consistent, with minimal filtering or averaging needed to observe pronounced IBM peaks at the onset of the physiological response. The IBM peaks persist even while the subject may undergo posture changes during the extended breath hold.</a:t>
            </a:r>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r>
              <a:rPr lang="en-US" sz="3200" dirty="0"/>
              <a:t>Note that the force plate data was subject to shifts and trends, while accelerometer difference data remained at a consistent baseline level, allowing easier peak detection.</a:t>
            </a:r>
          </a:p>
          <a:p>
            <a:pPr algn="just"/>
            <a:endParaRPr lang="en-US" sz="3200" dirty="0"/>
          </a:p>
          <a:p>
            <a:pPr algn="just"/>
            <a:r>
              <a:rPr lang="en-US" sz="3200" dirty="0"/>
              <a:t>The pulse oximeter sensor was noted to occasionally drop out and report null data for heart rate and blood-oxygen percentage (Fig. 3). This sensor was sensitive to pressure when attached to a subject’s fingertip and required careful attention during placement.</a:t>
            </a:r>
          </a:p>
          <a:p>
            <a:pPr algn="just"/>
            <a:endParaRPr lang="en-US" sz="3200" dirty="0"/>
          </a:p>
          <a:p>
            <a:pPr algn="just"/>
            <a:r>
              <a:rPr lang="en-US" sz="3200" dirty="0"/>
              <a:t>The device consumes 185mA in all states, and when powered from a lithium 9V battery it has a runtime of 3.5 hours. The webserver interface is easy to use and understand (Fig. 5).</a:t>
            </a:r>
          </a:p>
        </p:txBody>
      </p:sp>
      <p:sp>
        <p:nvSpPr>
          <p:cNvPr id="13" name="Rectangle 12">
            <a:extLst>
              <a:ext uri="{FF2B5EF4-FFF2-40B4-BE49-F238E27FC236}">
                <a16:creationId xmlns:a16="http://schemas.microsoft.com/office/drawing/2014/main" id="{D571D250-81CF-B286-A7EE-4794BF24AF3A}"/>
              </a:ext>
            </a:extLst>
          </p:cNvPr>
          <p:cNvSpPr/>
          <p:nvPr/>
        </p:nvSpPr>
        <p:spPr>
          <a:xfrm>
            <a:off x="9842500" y="3660256"/>
            <a:ext cx="22796266" cy="27911345"/>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28" name="Title 4">
            <a:extLst>
              <a:ext uri="{FF2B5EF4-FFF2-40B4-BE49-F238E27FC236}">
                <a16:creationId xmlns:a16="http://schemas.microsoft.com/office/drawing/2014/main" id="{32B2610D-786A-CF44-3909-DC7D437560AE}"/>
              </a:ext>
            </a:extLst>
          </p:cNvPr>
          <p:cNvSpPr txBox="1">
            <a:spLocks/>
          </p:cNvSpPr>
          <p:nvPr/>
        </p:nvSpPr>
        <p:spPr>
          <a:xfrm>
            <a:off x="16091201" y="8617251"/>
            <a:ext cx="11885884" cy="9121459"/>
          </a:xfrm>
          <a:prstGeom prst="rect">
            <a:avLst/>
          </a:prstGeom>
        </p:spPr>
        <p:txBody>
          <a:bodyPr vert="horz" lIns="91440" tIns="45720" rIns="91440" bIns="45720" rtlCol="0" anchor="ctr">
            <a:noAutofit/>
          </a:bodyPr>
          <a:lstStyle>
            <a:lvl1pPr algn="ctr" defTabSz="4389120" rtl="0" eaLnBrk="1" latinLnBrk="0" hangingPunct="1">
              <a:lnSpc>
                <a:spcPct val="90000"/>
              </a:lnSpc>
              <a:spcBef>
                <a:spcPct val="0"/>
              </a:spcBef>
              <a:buNone/>
              <a:defRPr sz="28800" kern="1200">
                <a:solidFill>
                  <a:schemeClr val="tx1"/>
                </a:solidFill>
                <a:latin typeface="+mj-lt"/>
                <a:ea typeface="+mj-ea"/>
                <a:cs typeface="+mj-cs"/>
              </a:defRPr>
            </a:lvl1pPr>
          </a:lstStyle>
          <a:p>
            <a:pPr>
              <a:lnSpc>
                <a:spcPct val="100000"/>
              </a:lnSpc>
            </a:pPr>
            <a:r>
              <a:rPr lang="en-US" sz="8625">
                <a:solidFill>
                  <a:schemeClr val="bg1"/>
                </a:solidFill>
                <a:latin typeface="Arial Black" panose="020B0A04020102020204" pitchFamily="34" charset="0"/>
                <a:ea typeface="Roboto" panose="02000000000000000000" pitchFamily="2" charset="0"/>
                <a:cs typeface="Arial" panose="020B0604020202020204" pitchFamily="34" charset="0"/>
              </a:rPr>
              <a:t>A GRAPHICAL REPRESENTATION OF YOUR DESIGN GOES HERE</a:t>
            </a:r>
            <a:endParaRPr lang="en-US" sz="8625">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9" name="Rectangle 28">
            <a:extLst>
              <a:ext uri="{FF2B5EF4-FFF2-40B4-BE49-F238E27FC236}">
                <a16:creationId xmlns:a16="http://schemas.microsoft.com/office/drawing/2014/main" id="{1B4D6565-9A7B-DCE4-E369-D657715839CB}"/>
              </a:ext>
            </a:extLst>
          </p:cNvPr>
          <p:cNvSpPr/>
          <p:nvPr/>
        </p:nvSpPr>
        <p:spPr>
          <a:xfrm>
            <a:off x="0" y="-7076"/>
            <a:ext cx="43891200" cy="330973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15000"/>
              </a:lnSpc>
              <a:spcBef>
                <a:spcPts val="0"/>
              </a:spcBef>
              <a:spcAft>
                <a:spcPts val="0"/>
              </a:spcAft>
            </a:pPr>
            <a:r>
              <a:rPr lang="en-US" sz="7200" b="1" dirty="0">
                <a:solidFill>
                  <a:schemeClr val="tx1"/>
                </a:solidFill>
                <a:effectLst/>
                <a:latin typeface="Arial" panose="020B0604020202020204" pitchFamily="34" charset="0"/>
                <a:ea typeface="Cambria" panose="02040503050406030204" pitchFamily="18" charset="0"/>
                <a:cs typeface="Arial" panose="020B0604020202020204" pitchFamily="34" charset="0"/>
              </a:rPr>
              <a:t>Differential Measurement of Involuntary Breathing Movements</a:t>
            </a:r>
            <a:endParaRPr lang="en-US" sz="7200" dirty="0">
              <a:solidFill>
                <a:schemeClr val="tx1"/>
              </a:solidFill>
              <a:effectLst/>
              <a:latin typeface="Arial" panose="020B0604020202020204" pitchFamily="34" charset="0"/>
              <a:ea typeface="Arial" panose="020B0604020202020204" pitchFamily="34" charset="0"/>
              <a:cs typeface="Arial" panose="020B0604020202020204" pitchFamily="34" charset="0"/>
            </a:endParaRPr>
          </a:p>
          <a:p>
            <a:pPr algn="ctr"/>
            <a:r>
              <a:rPr lang="en-US" sz="4950" b="1" dirty="0">
                <a:solidFill>
                  <a:prstClr val="black"/>
                </a:solidFill>
                <a:latin typeface="Arial" panose="020B0604020202020204" pitchFamily="34" charset="0"/>
                <a:cs typeface="Arial" panose="020B0604020202020204" pitchFamily="34" charset="0"/>
              </a:rPr>
              <a:t>Jacob</a:t>
            </a:r>
            <a:r>
              <a:rPr lang="en-US" sz="4950" dirty="0">
                <a:solidFill>
                  <a:prstClr val="black"/>
                </a:solidFill>
                <a:latin typeface="Arial" panose="020B0604020202020204" pitchFamily="34" charset="0"/>
                <a:cs typeface="Arial" panose="020B0604020202020204" pitchFamily="34" charset="0"/>
              </a:rPr>
              <a:t> Seman and </a:t>
            </a:r>
            <a:r>
              <a:rPr lang="en-US" sz="4950" b="1" dirty="0">
                <a:solidFill>
                  <a:prstClr val="black"/>
                </a:solidFill>
                <a:latin typeface="Arial" panose="020B0604020202020204" pitchFamily="34" charset="0"/>
                <a:cs typeface="Arial" panose="020B0604020202020204" pitchFamily="34" charset="0"/>
              </a:rPr>
              <a:t>Lillian</a:t>
            </a:r>
            <a:r>
              <a:rPr lang="en-US" sz="4950" dirty="0">
                <a:solidFill>
                  <a:prstClr val="black"/>
                </a:solidFill>
                <a:latin typeface="Arial" panose="020B0604020202020204" pitchFamily="34" charset="0"/>
                <a:cs typeface="Arial" panose="020B0604020202020204" pitchFamily="34" charset="0"/>
              </a:rPr>
              <a:t> Tucker</a:t>
            </a:r>
            <a:endParaRPr lang="en-US" sz="4950" baseline="30000" dirty="0">
              <a:solidFill>
                <a:prstClr val="black"/>
              </a:solidFill>
              <a:latin typeface="Arial" panose="020B0604020202020204" pitchFamily="34" charset="0"/>
              <a:cs typeface="Arial" panose="020B0604020202020204" pitchFamily="34" charset="0"/>
            </a:endParaRPr>
          </a:p>
          <a:p>
            <a:pPr algn="ctr"/>
            <a:r>
              <a:rPr lang="en-US" sz="3000" baseline="30000" dirty="0">
                <a:solidFill>
                  <a:prstClr val="black"/>
                </a:solidFill>
                <a:latin typeface="Arial" panose="020B0604020202020204" pitchFamily="34" charset="0"/>
                <a:cs typeface="Arial" panose="020B0604020202020204" pitchFamily="34" charset="0"/>
              </a:rPr>
              <a:t>1 </a:t>
            </a:r>
            <a:r>
              <a:rPr lang="en-US" sz="3000" dirty="0">
                <a:solidFill>
                  <a:prstClr val="black"/>
                </a:solidFill>
                <a:latin typeface="Arial" panose="020B0604020202020204" pitchFamily="34" charset="0"/>
                <a:cs typeface="Arial" panose="020B0604020202020204" pitchFamily="34" charset="0"/>
              </a:rPr>
              <a:t>Colorado Mesa University </a:t>
            </a:r>
          </a:p>
        </p:txBody>
      </p:sp>
      <p:sp>
        <p:nvSpPr>
          <p:cNvPr id="30" name="TextBox 29">
            <a:extLst>
              <a:ext uri="{FF2B5EF4-FFF2-40B4-BE49-F238E27FC236}">
                <a16:creationId xmlns:a16="http://schemas.microsoft.com/office/drawing/2014/main" id="{1E5FF6FA-03B0-4E62-101B-09E96E62712D}"/>
              </a:ext>
            </a:extLst>
          </p:cNvPr>
          <p:cNvSpPr txBox="1"/>
          <p:nvPr/>
        </p:nvSpPr>
        <p:spPr>
          <a:xfrm>
            <a:off x="-142240" y="32023775"/>
            <a:ext cx="44033439" cy="590931"/>
          </a:xfrm>
          <a:prstGeom prst="rect">
            <a:avLst/>
          </a:prstGeom>
          <a:noFill/>
        </p:spPr>
        <p:txBody>
          <a:bodyPr wrap="square" rtlCol="0">
            <a:spAutoFit/>
          </a:bodyPr>
          <a:lstStyle/>
          <a:p>
            <a:pPr algn="ctr"/>
            <a:r>
              <a:rPr lang="en-US" sz="3240" dirty="0"/>
              <a:t>Human data collected with this project was approved by CMU IRB protocol number 22-35. We also thank Dr. Gannon White, Jordan Fleury, and Dr. Michelle </a:t>
            </a:r>
            <a:r>
              <a:rPr lang="en-US" sz="3240" dirty="0" err="1"/>
              <a:t>Mellenthin</a:t>
            </a:r>
            <a:r>
              <a:rPr lang="en-US" sz="3240" dirty="0"/>
              <a:t> for their contributions and involvement in this project.</a:t>
            </a:r>
          </a:p>
        </p:txBody>
      </p:sp>
      <p:pic>
        <p:nvPicPr>
          <p:cNvPr id="31" name="Google Shape;24;p14">
            <a:extLst>
              <a:ext uri="{FF2B5EF4-FFF2-40B4-BE49-F238E27FC236}">
                <a16:creationId xmlns:a16="http://schemas.microsoft.com/office/drawing/2014/main" id="{12975CB2-D50E-ED26-7D43-1B6CF571B0DB}"/>
              </a:ext>
            </a:extLst>
          </p:cNvPr>
          <p:cNvPicPr preferRelativeResize="0"/>
          <p:nvPr/>
        </p:nvPicPr>
        <p:blipFill rotWithShape="1">
          <a:blip r:embed="rId5">
            <a:alphaModFix/>
          </a:blip>
          <a:srcRect/>
          <a:stretch/>
        </p:blipFill>
        <p:spPr>
          <a:xfrm>
            <a:off x="35798760" y="352944"/>
            <a:ext cx="8092440" cy="2635900"/>
          </a:xfrm>
          <a:prstGeom prst="rect">
            <a:avLst/>
          </a:prstGeom>
          <a:noFill/>
          <a:ln>
            <a:noFill/>
          </a:ln>
        </p:spPr>
      </p:pic>
      <p:sp>
        <p:nvSpPr>
          <p:cNvPr id="32" name="TextBox 31">
            <a:extLst>
              <a:ext uri="{FF2B5EF4-FFF2-40B4-BE49-F238E27FC236}">
                <a16:creationId xmlns:a16="http://schemas.microsoft.com/office/drawing/2014/main" id="{F1FC6E93-4092-9C61-8E32-F2FA5788B845}"/>
              </a:ext>
            </a:extLst>
          </p:cNvPr>
          <p:cNvSpPr txBox="1"/>
          <p:nvPr/>
        </p:nvSpPr>
        <p:spPr>
          <a:xfrm>
            <a:off x="353888" y="3621260"/>
            <a:ext cx="9041345" cy="854080"/>
          </a:xfrm>
          <a:prstGeom prst="rect">
            <a:avLst/>
          </a:prstGeom>
          <a:solidFill>
            <a:schemeClr val="accent5">
              <a:lumMod val="75000"/>
            </a:schemeClr>
          </a:solidFill>
        </p:spPr>
        <p:txBody>
          <a:bodyPr wrap="square" lIns="91440" tIns="45720" rIns="91440" bIns="45720" rtlCol="0" anchor="t">
            <a:spAutoFit/>
          </a:bodyPr>
          <a:lstStyle/>
          <a:p>
            <a:pPr algn="ctr"/>
            <a:r>
              <a:rPr lang="en-US" sz="4950" b="1">
                <a:solidFill>
                  <a:schemeClr val="bg1"/>
                </a:solidFill>
              </a:rPr>
              <a:t>PROBLEM STATEMENT</a:t>
            </a:r>
          </a:p>
        </p:txBody>
      </p:sp>
      <p:sp>
        <p:nvSpPr>
          <p:cNvPr id="33" name="TextBox 32">
            <a:extLst>
              <a:ext uri="{FF2B5EF4-FFF2-40B4-BE49-F238E27FC236}">
                <a16:creationId xmlns:a16="http://schemas.microsoft.com/office/drawing/2014/main" id="{D6F142A9-CBA9-868A-90F7-83A379F38B11}"/>
              </a:ext>
            </a:extLst>
          </p:cNvPr>
          <p:cNvSpPr txBox="1"/>
          <p:nvPr/>
        </p:nvSpPr>
        <p:spPr>
          <a:xfrm>
            <a:off x="355343" y="8198249"/>
            <a:ext cx="9040117" cy="854080"/>
          </a:xfrm>
          <a:prstGeom prst="rect">
            <a:avLst/>
          </a:prstGeom>
          <a:solidFill>
            <a:schemeClr val="accent5">
              <a:lumMod val="75000"/>
            </a:schemeClr>
          </a:solidFill>
        </p:spPr>
        <p:txBody>
          <a:bodyPr wrap="square" lIns="91440" tIns="45720" rIns="91440" bIns="45720" rtlCol="0" anchor="t">
            <a:spAutoFit/>
          </a:bodyPr>
          <a:lstStyle/>
          <a:p>
            <a:pPr algn="ctr"/>
            <a:r>
              <a:rPr lang="en-US" sz="4950" b="1" dirty="0">
                <a:solidFill>
                  <a:schemeClr val="bg1"/>
                </a:solidFill>
              </a:rPr>
              <a:t>CRITICAL DESIGN</a:t>
            </a:r>
            <a:endParaRPr lang="en-US" sz="4950" b="1" dirty="0">
              <a:solidFill>
                <a:schemeClr val="bg1"/>
              </a:solidFill>
              <a:cs typeface="Calibri"/>
            </a:endParaRPr>
          </a:p>
        </p:txBody>
      </p:sp>
      <p:sp>
        <p:nvSpPr>
          <p:cNvPr id="34" name="TextBox 33">
            <a:extLst>
              <a:ext uri="{FF2B5EF4-FFF2-40B4-BE49-F238E27FC236}">
                <a16:creationId xmlns:a16="http://schemas.microsoft.com/office/drawing/2014/main" id="{6E9F2907-15EE-C232-6AFC-00F6CE7233AF}"/>
              </a:ext>
            </a:extLst>
          </p:cNvPr>
          <p:cNvSpPr txBox="1"/>
          <p:nvPr/>
        </p:nvSpPr>
        <p:spPr>
          <a:xfrm>
            <a:off x="355343" y="12941545"/>
            <a:ext cx="9040117" cy="854080"/>
          </a:xfrm>
          <a:prstGeom prst="rect">
            <a:avLst/>
          </a:prstGeom>
          <a:solidFill>
            <a:schemeClr val="accent5">
              <a:lumMod val="75000"/>
            </a:schemeClr>
          </a:solidFill>
        </p:spPr>
        <p:txBody>
          <a:bodyPr wrap="square" rtlCol="0">
            <a:spAutoFit/>
          </a:bodyPr>
          <a:lstStyle/>
          <a:p>
            <a:pPr algn="ctr"/>
            <a:r>
              <a:rPr lang="en-US" sz="4950" b="1" dirty="0">
                <a:solidFill>
                  <a:schemeClr val="bg1"/>
                </a:solidFill>
              </a:rPr>
              <a:t>DESIGN EVALUATION</a:t>
            </a:r>
          </a:p>
        </p:txBody>
      </p:sp>
      <p:sp>
        <p:nvSpPr>
          <p:cNvPr id="35" name="TextBox 34">
            <a:extLst>
              <a:ext uri="{FF2B5EF4-FFF2-40B4-BE49-F238E27FC236}">
                <a16:creationId xmlns:a16="http://schemas.microsoft.com/office/drawing/2014/main" id="{EFB3E262-B8AF-48A2-E58F-F08D71DC85A4}"/>
              </a:ext>
            </a:extLst>
          </p:cNvPr>
          <p:cNvSpPr txBox="1"/>
          <p:nvPr/>
        </p:nvSpPr>
        <p:spPr>
          <a:xfrm>
            <a:off x="33091840" y="3678203"/>
            <a:ext cx="10461736" cy="865918"/>
          </a:xfrm>
          <a:prstGeom prst="rect">
            <a:avLst/>
          </a:prstGeom>
          <a:solidFill>
            <a:schemeClr val="accent5">
              <a:lumMod val="75000"/>
            </a:schemeClr>
          </a:solidFill>
        </p:spPr>
        <p:txBody>
          <a:bodyPr wrap="square" rtlCol="0">
            <a:spAutoFit/>
          </a:bodyPr>
          <a:lstStyle/>
          <a:p>
            <a:pPr algn="ctr"/>
            <a:r>
              <a:rPr lang="en-US" sz="4950" b="1">
                <a:solidFill>
                  <a:schemeClr val="bg1"/>
                </a:solidFill>
              </a:rPr>
              <a:t>RESULTS AND DISCUSSION</a:t>
            </a:r>
          </a:p>
        </p:txBody>
      </p:sp>
      <p:sp>
        <p:nvSpPr>
          <p:cNvPr id="36" name="TextBox 35">
            <a:extLst>
              <a:ext uri="{FF2B5EF4-FFF2-40B4-BE49-F238E27FC236}">
                <a16:creationId xmlns:a16="http://schemas.microsoft.com/office/drawing/2014/main" id="{390C99D1-153C-5D30-6037-2E713989C216}"/>
              </a:ext>
            </a:extLst>
          </p:cNvPr>
          <p:cNvSpPr txBox="1"/>
          <p:nvPr/>
        </p:nvSpPr>
        <p:spPr>
          <a:xfrm>
            <a:off x="33091840" y="25181138"/>
            <a:ext cx="10461735" cy="854080"/>
          </a:xfrm>
          <a:prstGeom prst="rect">
            <a:avLst/>
          </a:prstGeom>
          <a:solidFill>
            <a:schemeClr val="accent5">
              <a:lumMod val="75000"/>
            </a:schemeClr>
          </a:solidFill>
        </p:spPr>
        <p:txBody>
          <a:bodyPr wrap="square" rtlCol="0">
            <a:spAutoFit/>
          </a:bodyPr>
          <a:lstStyle/>
          <a:p>
            <a:pPr algn="ctr"/>
            <a:r>
              <a:rPr lang="en-US" sz="4950" b="1" dirty="0">
                <a:solidFill>
                  <a:schemeClr val="bg1"/>
                </a:solidFill>
              </a:rPr>
              <a:t>CONCLUSIONS AND NEXT STEPS</a:t>
            </a:r>
          </a:p>
        </p:txBody>
      </p:sp>
      <p:sp>
        <p:nvSpPr>
          <p:cNvPr id="37" name="TextBox 36">
            <a:extLst>
              <a:ext uri="{FF2B5EF4-FFF2-40B4-BE49-F238E27FC236}">
                <a16:creationId xmlns:a16="http://schemas.microsoft.com/office/drawing/2014/main" id="{94BD00C8-9376-D71A-18B4-738DFD9410E3}"/>
              </a:ext>
            </a:extLst>
          </p:cNvPr>
          <p:cNvSpPr txBox="1"/>
          <p:nvPr/>
        </p:nvSpPr>
        <p:spPr>
          <a:xfrm>
            <a:off x="32688291" y="13382420"/>
            <a:ext cx="11132769" cy="584775"/>
          </a:xfrm>
          <a:prstGeom prst="rect">
            <a:avLst/>
          </a:prstGeom>
          <a:noFill/>
        </p:spPr>
        <p:txBody>
          <a:bodyPr wrap="square" lIns="91440" tIns="45720" rIns="91440" bIns="45720" rtlCol="0" anchor="t">
            <a:spAutoFit/>
          </a:bodyPr>
          <a:lstStyle/>
          <a:p>
            <a:pPr algn="ctr"/>
            <a:r>
              <a:rPr lang="en-US" sz="3200" i="1" dirty="0">
                <a:cs typeface="Arial"/>
              </a:rPr>
              <a:t>Figure 4. Data comparison of sensor (blue) &amp; force plate (red). </a:t>
            </a:r>
          </a:p>
        </p:txBody>
      </p:sp>
      <p:sp>
        <p:nvSpPr>
          <p:cNvPr id="38" name="TextBox 37">
            <a:extLst>
              <a:ext uri="{FF2B5EF4-FFF2-40B4-BE49-F238E27FC236}">
                <a16:creationId xmlns:a16="http://schemas.microsoft.com/office/drawing/2014/main" id="{36E6AADE-4427-5E6B-ED07-DA674D6FA873}"/>
              </a:ext>
            </a:extLst>
          </p:cNvPr>
          <p:cNvSpPr txBox="1"/>
          <p:nvPr/>
        </p:nvSpPr>
        <p:spPr>
          <a:xfrm>
            <a:off x="410623" y="14017688"/>
            <a:ext cx="8971427" cy="18312705"/>
          </a:xfrm>
          <a:prstGeom prst="rect">
            <a:avLst/>
          </a:prstGeom>
          <a:noFill/>
        </p:spPr>
        <p:txBody>
          <a:bodyPr wrap="square" rtlCol="0">
            <a:spAutoFit/>
          </a:bodyPr>
          <a:lstStyle/>
          <a:p>
            <a:pPr algn="just"/>
            <a:r>
              <a:rPr lang="en-US" sz="3200" dirty="0">
                <a:solidFill>
                  <a:prstClr val="black"/>
                </a:solidFill>
                <a:cs typeface="Arial" panose="020B0604020202020204" pitchFamily="34" charset="0"/>
              </a:rPr>
              <a:t>The design was assessed for comfort and ease of use in subject testing. Data output was compared against the existing method for observing IBMs through a force plate (Fig. 4). Collected data was observed to match force plate data, with the additional benefits of reduced cost, posture change rejection, portability, increased accessibility, and ease of use. The sensors were observed to retain accuracy above multiple layers of clothing.</a:t>
            </a:r>
          </a:p>
          <a:p>
            <a:pPr algn="just"/>
            <a:endParaRPr lang="en-US" sz="3200" dirty="0">
              <a:solidFill>
                <a:prstClr val="black"/>
              </a:solidFill>
              <a:cs typeface="Arial" panose="020B0604020202020204" pitchFamily="34" charset="0"/>
            </a:endParaRPr>
          </a:p>
          <a:p>
            <a:pPr algn="just"/>
            <a:r>
              <a:rPr lang="en-US" sz="3200" dirty="0">
                <a:solidFill>
                  <a:prstClr val="black"/>
                </a:solidFill>
                <a:cs typeface="Arial" panose="020B0604020202020204" pitchFamily="34" charset="0"/>
              </a:rPr>
              <a:t>Core threading was used to separate program tasks between the two cores available on the ESP32 Pico microcontroller and achieve consistent data rates (Fig. 2). Logging data at 100 Hz was achieved and could be configured for greater rates if necessary.</a:t>
            </a:r>
          </a:p>
          <a:p>
            <a:pPr algn="just"/>
            <a:endParaRPr lang="en-US" sz="3200" dirty="0"/>
          </a:p>
          <a:p>
            <a:pPr algn="just"/>
            <a:r>
              <a:rPr lang="en-US" sz="3200" dirty="0"/>
              <a:t>A printed-circuit-board (Fig. 1) was designed and fabricated to simplify assembly into a compact, portable enclosure. It included provision for voltage selection.</a:t>
            </a:r>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endParaRPr lang="en-US" sz="3200" dirty="0"/>
          </a:p>
          <a:p>
            <a:pPr algn="just"/>
            <a:r>
              <a:rPr lang="en-US" sz="3200" dirty="0"/>
              <a:t>Data logging was able to be initiated and completed remotely by accessing the device’s webserver (Fig. 5) via a </a:t>
            </a:r>
            <a:r>
              <a:rPr lang="en-US" sz="3200" dirty="0" err="1"/>
              <a:t>WiFi</a:t>
            </a:r>
            <a:r>
              <a:rPr lang="en-US" sz="3200" dirty="0"/>
              <a:t> capable smart device. A laptop was used to download the data log directly from the device’s webserver, where MS Excel or </a:t>
            </a:r>
            <a:r>
              <a:rPr lang="en-US" sz="3200" dirty="0" err="1"/>
              <a:t>Matlab</a:t>
            </a:r>
            <a:r>
              <a:rPr lang="en-US" sz="3200" dirty="0"/>
              <a:t> may be used to parse and interpret the data for research.</a:t>
            </a:r>
          </a:p>
        </p:txBody>
      </p:sp>
      <p:sp>
        <p:nvSpPr>
          <p:cNvPr id="39" name="TextBox 38">
            <a:extLst>
              <a:ext uri="{FF2B5EF4-FFF2-40B4-BE49-F238E27FC236}">
                <a16:creationId xmlns:a16="http://schemas.microsoft.com/office/drawing/2014/main" id="{428E47B9-7A3F-A11B-876E-FECD181190BC}"/>
              </a:ext>
            </a:extLst>
          </p:cNvPr>
          <p:cNvSpPr txBox="1"/>
          <p:nvPr/>
        </p:nvSpPr>
        <p:spPr>
          <a:xfrm>
            <a:off x="410623" y="9218189"/>
            <a:ext cx="8971427" cy="3539430"/>
          </a:xfrm>
          <a:prstGeom prst="rect">
            <a:avLst/>
          </a:prstGeom>
          <a:noFill/>
        </p:spPr>
        <p:txBody>
          <a:bodyPr wrap="square" lIns="91440" tIns="45720" rIns="91440" bIns="45720" rtlCol="0" anchor="t">
            <a:spAutoFit/>
          </a:bodyPr>
          <a:lstStyle/>
          <a:p>
            <a:pPr marL="457200" indent="-457200" algn="just">
              <a:buFont typeface="Wingdings"/>
              <a:buChar char="Ø"/>
            </a:pPr>
            <a:r>
              <a:rPr lang="en-US" sz="3200" dirty="0">
                <a:cs typeface="Arial"/>
              </a:rPr>
              <a:t>Differential measurement of the xiphoid process and  sternum using digital accelerometers on a single axis</a:t>
            </a:r>
          </a:p>
          <a:p>
            <a:pPr marL="457200" indent="-457200" algn="just">
              <a:buFont typeface="Wingdings"/>
              <a:buChar char="Ø"/>
            </a:pPr>
            <a:r>
              <a:rPr lang="en-US" sz="3200" dirty="0">
                <a:cs typeface="Arial"/>
              </a:rPr>
              <a:t>Measurement of blood oxygen and heart rate</a:t>
            </a:r>
          </a:p>
          <a:p>
            <a:pPr marL="457200" indent="-457200" algn="just">
              <a:buFont typeface="Wingdings"/>
              <a:buChar char="Ø"/>
            </a:pPr>
            <a:r>
              <a:rPr lang="en-US" sz="3200" dirty="0">
                <a:cs typeface="Arial"/>
              </a:rPr>
              <a:t>Remote logging, recording, and downloading of data</a:t>
            </a:r>
          </a:p>
          <a:p>
            <a:pPr marL="457200" indent="-457200" algn="just">
              <a:buFont typeface="Wingdings"/>
              <a:buChar char="Ø"/>
            </a:pPr>
            <a:r>
              <a:rPr lang="en-US" sz="3200" dirty="0">
                <a:cs typeface="Arial"/>
              </a:rPr>
              <a:t>User friendliness, smart device compatibility</a:t>
            </a:r>
          </a:p>
        </p:txBody>
      </p:sp>
      <p:sp>
        <p:nvSpPr>
          <p:cNvPr id="40" name="TextBox 39">
            <a:extLst>
              <a:ext uri="{FF2B5EF4-FFF2-40B4-BE49-F238E27FC236}">
                <a16:creationId xmlns:a16="http://schemas.microsoft.com/office/drawing/2014/main" id="{0615F3A1-D74F-1294-ECB4-51F1C6D517DC}"/>
              </a:ext>
            </a:extLst>
          </p:cNvPr>
          <p:cNvSpPr txBox="1"/>
          <p:nvPr/>
        </p:nvSpPr>
        <p:spPr>
          <a:xfrm>
            <a:off x="363123" y="4567383"/>
            <a:ext cx="9051616" cy="3539430"/>
          </a:xfrm>
          <a:prstGeom prst="rect">
            <a:avLst/>
          </a:prstGeom>
          <a:noFill/>
        </p:spPr>
        <p:txBody>
          <a:bodyPr wrap="square" lIns="91440" tIns="45720" rIns="91440" bIns="45720" rtlCol="0" anchor="t">
            <a:spAutoFit/>
          </a:bodyPr>
          <a:lstStyle/>
          <a:p>
            <a:pPr algn="just"/>
            <a:r>
              <a:rPr lang="en-US" sz="3200" dirty="0">
                <a:cs typeface="Calibri"/>
              </a:rPr>
              <a:t>To design a device that can monitor and record amplitude and frequency of involuntary breathing movements (IBM) in prolonged breath holds.</a:t>
            </a:r>
          </a:p>
          <a:p>
            <a:pPr algn="just"/>
            <a:r>
              <a:rPr lang="en-US" sz="3200" dirty="0">
                <a:cs typeface="Calibri"/>
              </a:rPr>
              <a:t>Designed specifically for a kinesiology research project in collaboration with the Montford Family Human Performance Lab at Colorado Mesa University.</a:t>
            </a:r>
          </a:p>
        </p:txBody>
      </p:sp>
      <p:pic>
        <p:nvPicPr>
          <p:cNvPr id="41" name="Picture 2" descr="Communications Resources | Faculty &amp; Staff | University of ...">
            <a:extLst>
              <a:ext uri="{FF2B5EF4-FFF2-40B4-BE49-F238E27FC236}">
                <a16:creationId xmlns:a16="http://schemas.microsoft.com/office/drawing/2014/main" id="{CC05C013-C2E8-6BE6-DA0F-C5C402A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491" y="177096"/>
            <a:ext cx="2816501" cy="304182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E3928539-1FDD-A32B-D648-96F2C9925B5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915950" y="3745018"/>
            <a:ext cx="22644238" cy="12356977"/>
          </a:xfrm>
          <a:prstGeom prst="rect">
            <a:avLst/>
          </a:prstGeom>
        </p:spPr>
      </p:pic>
      <p:sp>
        <p:nvSpPr>
          <p:cNvPr id="44" name="TextBox 43">
            <a:extLst>
              <a:ext uri="{FF2B5EF4-FFF2-40B4-BE49-F238E27FC236}">
                <a16:creationId xmlns:a16="http://schemas.microsoft.com/office/drawing/2014/main" id="{1F778C4D-DEF6-FF2C-D1C5-BF4E6C351725}"/>
              </a:ext>
            </a:extLst>
          </p:cNvPr>
          <p:cNvSpPr txBox="1"/>
          <p:nvPr/>
        </p:nvSpPr>
        <p:spPr>
          <a:xfrm>
            <a:off x="15485583" y="16099435"/>
            <a:ext cx="11722457" cy="590931"/>
          </a:xfrm>
          <a:prstGeom prst="rect">
            <a:avLst/>
          </a:prstGeom>
          <a:noFill/>
        </p:spPr>
        <p:txBody>
          <a:bodyPr wrap="square" rtlCol="0">
            <a:spAutoFit/>
          </a:bodyPr>
          <a:lstStyle/>
          <a:p>
            <a:pPr algn="ctr"/>
            <a:r>
              <a:rPr lang="en-US" sz="3240" i="1" dirty="0">
                <a:solidFill>
                  <a:schemeClr val="bg1"/>
                </a:solidFill>
              </a:rPr>
              <a:t>Figure 2. Programming block diagram showing separate threads.</a:t>
            </a:r>
          </a:p>
        </p:txBody>
      </p:sp>
      <p:sp>
        <p:nvSpPr>
          <p:cNvPr id="47" name="TextBox 46">
            <a:extLst>
              <a:ext uri="{FF2B5EF4-FFF2-40B4-BE49-F238E27FC236}">
                <a16:creationId xmlns:a16="http://schemas.microsoft.com/office/drawing/2014/main" id="{C7272D88-CBD8-9109-B57B-271BE79D6BE0}"/>
              </a:ext>
            </a:extLst>
          </p:cNvPr>
          <p:cNvSpPr txBox="1"/>
          <p:nvPr/>
        </p:nvSpPr>
        <p:spPr>
          <a:xfrm>
            <a:off x="33068260" y="26102561"/>
            <a:ext cx="10446092" cy="5509200"/>
          </a:xfrm>
          <a:prstGeom prst="rect">
            <a:avLst/>
          </a:prstGeom>
          <a:noFill/>
        </p:spPr>
        <p:txBody>
          <a:bodyPr wrap="square" lIns="91440" tIns="45720" rIns="91440" bIns="45720" rtlCol="0" anchor="t">
            <a:spAutoFit/>
          </a:bodyPr>
          <a:lstStyle/>
          <a:p>
            <a:pPr algn="just"/>
            <a:r>
              <a:rPr lang="en-US" sz="3200" dirty="0"/>
              <a:t>The device was able to provide data approaching or exceeding the quality of the force plate at a miniscule fraction of the cost and may be used anywhere. The measurement technique is posture agnostic and non-invasive. Remote start, stop, and data download via the webserver is accessible and convenient.</a:t>
            </a:r>
          </a:p>
          <a:p>
            <a:pPr algn="just"/>
            <a:endParaRPr lang="en-US" sz="3200" dirty="0"/>
          </a:p>
          <a:p>
            <a:pPr algn="just"/>
            <a:r>
              <a:rPr lang="en-US" sz="3200" dirty="0"/>
              <a:t>The project will continue with peak detection algorithm development, improvement of the webserver design &amp; user experience, as well as pursuit of journal publication on the topic of the measurement technique.</a:t>
            </a:r>
          </a:p>
        </p:txBody>
      </p:sp>
      <p:sp>
        <p:nvSpPr>
          <p:cNvPr id="48" name="TextBox 47">
            <a:extLst>
              <a:ext uri="{FF2B5EF4-FFF2-40B4-BE49-F238E27FC236}">
                <a16:creationId xmlns:a16="http://schemas.microsoft.com/office/drawing/2014/main" id="{A4798D81-36D1-C622-CB27-D793D5B1DF2B}"/>
              </a:ext>
            </a:extLst>
          </p:cNvPr>
          <p:cNvSpPr txBox="1"/>
          <p:nvPr/>
        </p:nvSpPr>
        <p:spPr>
          <a:xfrm>
            <a:off x="11217284" y="30807950"/>
            <a:ext cx="20259053" cy="590931"/>
          </a:xfrm>
          <a:prstGeom prst="rect">
            <a:avLst/>
          </a:prstGeom>
          <a:noFill/>
        </p:spPr>
        <p:txBody>
          <a:bodyPr wrap="square" rtlCol="0">
            <a:spAutoFit/>
          </a:bodyPr>
          <a:lstStyle/>
          <a:p>
            <a:pPr algn="ctr"/>
            <a:r>
              <a:rPr lang="en-US" sz="3240" i="1" dirty="0">
                <a:solidFill>
                  <a:schemeClr val="bg1"/>
                </a:solidFill>
              </a:rPr>
              <a:t>Figure 3. Data output plot showing accelerometer difference (blue) heart rate (red) &amp; oxygen percent (black).</a:t>
            </a:r>
          </a:p>
        </p:txBody>
      </p:sp>
      <p:pic>
        <p:nvPicPr>
          <p:cNvPr id="49" name="Picture 48">
            <a:extLst>
              <a:ext uri="{FF2B5EF4-FFF2-40B4-BE49-F238E27FC236}">
                <a16:creationId xmlns:a16="http://schemas.microsoft.com/office/drawing/2014/main" id="{1F5F7966-3E8C-990B-D49F-F0713E4537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915948" y="16823210"/>
            <a:ext cx="22644241" cy="13948019"/>
          </a:xfrm>
          <a:prstGeom prst="rect">
            <a:avLst/>
          </a:prstGeom>
        </p:spPr>
      </p:pic>
      <p:sp>
        <p:nvSpPr>
          <p:cNvPr id="6" name="TextBox 5">
            <a:extLst>
              <a:ext uri="{FF2B5EF4-FFF2-40B4-BE49-F238E27FC236}">
                <a16:creationId xmlns:a16="http://schemas.microsoft.com/office/drawing/2014/main" id="{08F34F73-419F-553B-2CD3-AE1639020E2E}"/>
              </a:ext>
            </a:extLst>
          </p:cNvPr>
          <p:cNvSpPr txBox="1"/>
          <p:nvPr/>
        </p:nvSpPr>
        <p:spPr>
          <a:xfrm>
            <a:off x="84515" y="27798847"/>
            <a:ext cx="9297535" cy="581472"/>
          </a:xfrm>
          <a:prstGeom prst="rect">
            <a:avLst/>
          </a:prstGeom>
          <a:noFill/>
        </p:spPr>
        <p:txBody>
          <a:bodyPr wrap="square" lIns="91440" tIns="45720" rIns="91440" bIns="45720" rtlCol="0" anchor="t">
            <a:spAutoFit/>
          </a:bodyPr>
          <a:lstStyle/>
          <a:p>
            <a:pPr algn="ctr"/>
            <a:r>
              <a:rPr lang="en-US" sz="3200" i="1" dirty="0">
                <a:cs typeface="Arial"/>
              </a:rPr>
              <a:t>Figure 1. PCB design render. </a:t>
            </a:r>
          </a:p>
        </p:txBody>
      </p:sp>
      <p:pic>
        <p:nvPicPr>
          <p:cNvPr id="1026" name="Picture 2">
            <a:extLst>
              <a:ext uri="{FF2B5EF4-FFF2-40B4-BE49-F238E27FC236}">
                <a16:creationId xmlns:a16="http://schemas.microsoft.com/office/drawing/2014/main" id="{4C73C31A-04DC-1AD0-3756-DF126F52A8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57036" y="20571802"/>
            <a:ext cx="10708738" cy="38198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8431EE-A5C6-33D4-4D9B-62341131F3C3}"/>
              </a:ext>
            </a:extLst>
          </p:cNvPr>
          <p:cNvSpPr txBox="1"/>
          <p:nvPr/>
        </p:nvSpPr>
        <p:spPr>
          <a:xfrm>
            <a:off x="32680671" y="24347600"/>
            <a:ext cx="11132769" cy="584775"/>
          </a:xfrm>
          <a:prstGeom prst="rect">
            <a:avLst/>
          </a:prstGeom>
          <a:noFill/>
        </p:spPr>
        <p:txBody>
          <a:bodyPr wrap="square" lIns="91440" tIns="45720" rIns="91440" bIns="45720" rtlCol="0" anchor="t">
            <a:spAutoFit/>
          </a:bodyPr>
          <a:lstStyle/>
          <a:p>
            <a:pPr algn="ctr"/>
            <a:r>
              <a:rPr lang="en-US" sz="3200" i="1" dirty="0">
                <a:cs typeface="Arial"/>
              </a:rPr>
              <a:t>Figure 5. Webserver interface showing data file management. </a:t>
            </a:r>
          </a:p>
        </p:txBody>
      </p:sp>
      <p:cxnSp>
        <p:nvCxnSpPr>
          <p:cNvPr id="3" name="Straight Arrow Connector 2">
            <a:extLst>
              <a:ext uri="{FF2B5EF4-FFF2-40B4-BE49-F238E27FC236}">
                <a16:creationId xmlns:a16="http://schemas.microsoft.com/office/drawing/2014/main" id="{A43B81A4-4AF3-B2F5-27F1-BC25F4A8535E}"/>
              </a:ext>
            </a:extLst>
          </p:cNvPr>
          <p:cNvCxnSpPr/>
          <p:nvPr/>
        </p:nvCxnSpPr>
        <p:spPr>
          <a:xfrm>
            <a:off x="21159536" y="21969210"/>
            <a:ext cx="1171074" cy="2415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2EC94FE-C7B1-A1ED-41BD-6E5B6A763E86}"/>
              </a:ext>
            </a:extLst>
          </p:cNvPr>
          <p:cNvSpPr txBox="1"/>
          <p:nvPr/>
        </p:nvSpPr>
        <p:spPr>
          <a:xfrm>
            <a:off x="15114564" y="21300173"/>
            <a:ext cx="6999475" cy="584775"/>
          </a:xfrm>
          <a:prstGeom prst="rect">
            <a:avLst/>
          </a:prstGeom>
          <a:solidFill>
            <a:schemeClr val="bg1"/>
          </a:solidFill>
        </p:spPr>
        <p:txBody>
          <a:bodyPr wrap="square" lIns="91440" tIns="45720" rIns="91440" bIns="45720" rtlCol="0" anchor="t">
            <a:spAutoFit/>
          </a:bodyPr>
          <a:lstStyle/>
          <a:p>
            <a:pPr algn="ctr"/>
            <a:r>
              <a:rPr lang="en-US" sz="3200" i="1" dirty="0">
                <a:cs typeface="Arial"/>
              </a:rPr>
              <a:t>Beginning of struggle phase &amp; IBM onset</a:t>
            </a:r>
          </a:p>
        </p:txBody>
      </p:sp>
      <p:cxnSp>
        <p:nvCxnSpPr>
          <p:cNvPr id="8" name="Straight Arrow Connector 7">
            <a:extLst>
              <a:ext uri="{FF2B5EF4-FFF2-40B4-BE49-F238E27FC236}">
                <a16:creationId xmlns:a16="http://schemas.microsoft.com/office/drawing/2014/main" id="{D5047E55-66DC-9468-897A-9442760B8B3F}"/>
              </a:ext>
            </a:extLst>
          </p:cNvPr>
          <p:cNvCxnSpPr>
            <a:cxnSpLocks/>
          </p:cNvCxnSpPr>
          <p:nvPr/>
        </p:nvCxnSpPr>
        <p:spPr>
          <a:xfrm flipH="1" flipV="1">
            <a:off x="13528447" y="27416055"/>
            <a:ext cx="605618" cy="10756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CD9C82-2286-8267-6735-A6BBDA72A556}"/>
              </a:ext>
            </a:extLst>
          </p:cNvPr>
          <p:cNvSpPr txBox="1"/>
          <p:nvPr/>
        </p:nvSpPr>
        <p:spPr>
          <a:xfrm>
            <a:off x="13502334" y="28561075"/>
            <a:ext cx="4769625" cy="584775"/>
          </a:xfrm>
          <a:prstGeom prst="rect">
            <a:avLst/>
          </a:prstGeom>
          <a:solidFill>
            <a:schemeClr val="bg1"/>
          </a:solidFill>
        </p:spPr>
        <p:txBody>
          <a:bodyPr wrap="square" lIns="91440" tIns="45720" rIns="91440" bIns="45720" rtlCol="0" anchor="t">
            <a:spAutoFit/>
          </a:bodyPr>
          <a:lstStyle/>
          <a:p>
            <a:pPr algn="ctr"/>
            <a:r>
              <a:rPr lang="en-US" sz="3200" i="1" dirty="0">
                <a:cs typeface="Arial"/>
              </a:rPr>
              <a:t>Initial postural adjustments</a:t>
            </a:r>
          </a:p>
        </p:txBody>
      </p:sp>
    </p:spTree>
    <p:extLst>
      <p:ext uri="{BB962C8B-B14F-4D97-AF65-F5344CB8AC3E}">
        <p14:creationId xmlns:p14="http://schemas.microsoft.com/office/powerpoint/2010/main" val="14482838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5769DEE271D54BAB3A0A1F8BDD9195" ma:contentTypeVersion="14" ma:contentTypeDescription="Create a new document." ma:contentTypeScope="" ma:versionID="5ccf6f15a3ccbc965a35986ba8cf979d">
  <xsd:schema xmlns:xsd="http://www.w3.org/2001/XMLSchema" xmlns:xs="http://www.w3.org/2001/XMLSchema" xmlns:p="http://schemas.microsoft.com/office/2006/metadata/properties" xmlns:ns3="416526c1-f3d5-4689-8fa1-3e06517e072c" xmlns:ns4="9d5a8a6f-df7b-4445-8089-cba60844ecde" targetNamespace="http://schemas.microsoft.com/office/2006/metadata/properties" ma:root="true" ma:fieldsID="80beb07b6cd018d6890d9a260745ea65" ns3:_="" ns4:_="">
    <xsd:import namespace="416526c1-f3d5-4689-8fa1-3e06517e072c"/>
    <xsd:import namespace="9d5a8a6f-df7b-4445-8089-cba60844ecd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6526c1-f3d5-4689-8fa1-3e06517e07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a8a6f-df7b-4445-8089-cba60844ecd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16526c1-f3d5-4689-8fa1-3e06517e072c" xsi:nil="true"/>
  </documentManagement>
</p:properties>
</file>

<file path=customXml/itemProps1.xml><?xml version="1.0" encoding="utf-8"?>
<ds:datastoreItem xmlns:ds="http://schemas.openxmlformats.org/officeDocument/2006/customXml" ds:itemID="{4DFE4C58-D16C-499A-973F-29ACBF7CEEB9}">
  <ds:schemaRefs>
    <ds:schemaRef ds:uri="416526c1-f3d5-4689-8fa1-3e06517e072c"/>
    <ds:schemaRef ds:uri="9d5a8a6f-df7b-4445-8089-cba60844ec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EA02F24-17A9-4BCD-97E2-823EBE587AA2}">
  <ds:schemaRefs>
    <ds:schemaRef ds:uri="http://schemas.microsoft.com/sharepoint/v3/contenttype/forms"/>
  </ds:schemaRefs>
</ds:datastoreItem>
</file>

<file path=customXml/itemProps3.xml><?xml version="1.0" encoding="utf-8"?>
<ds:datastoreItem xmlns:ds="http://schemas.openxmlformats.org/officeDocument/2006/customXml" ds:itemID="{40A4AE60-6685-4E6E-AF62-4B028F724CCC}">
  <ds:schemaRefs>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9d5a8a6f-df7b-4445-8089-cba60844ecde"/>
    <ds:schemaRef ds:uri="http://purl.org/dc/elements/1.1/"/>
    <ds:schemaRef ds:uri="416526c1-f3d5-4689-8fa1-3e06517e072c"/>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587</TotalTime>
  <Words>856</Words>
  <Application>Microsoft Office PowerPoint</Application>
  <PresentationFormat>Custom</PresentationFormat>
  <Paragraphs>70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Calibri Light</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bioSense</dc:title>
  <dc:creator>Lanci, Sarah</dc:creator>
  <cp:lastModifiedBy>Seman, Jacob B</cp:lastModifiedBy>
  <cp:revision>20</cp:revision>
  <cp:lastPrinted>2021-03-26T17:02:40Z</cp:lastPrinted>
  <dcterms:created xsi:type="dcterms:W3CDTF">2021-03-26T17:00:38Z</dcterms:created>
  <dcterms:modified xsi:type="dcterms:W3CDTF">2023-04-20T20:50:57Z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0x010100FD5769DEE271D54BAB3A0A1F8BDD9195</vt:lpwstr>
  </property>
</Properties>
</file>